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6" name="Google Shape;56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dadung@moet.edu.vn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609600" y="914400"/>
            <a:ext cx="7924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HƯỚNG DẪN VIẾT </a:t>
            </a:r>
            <a:br>
              <a:rPr b="1" i="0" lang="en-US" sz="36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6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PHIẾU ĐÁNH GIÁ TIÊU CHÍ</a:t>
            </a:r>
            <a:endParaRPr/>
          </a:p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1752600" y="4419600"/>
            <a:ext cx="60960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Đỗ Anh Dũng </a:t>
            </a:r>
            <a:endParaRPr/>
          </a:p>
          <a:p>
            <a:pPr indent="-342900" lvl="0" marL="34290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Cục Quản lý chất lượng- Bộ GDĐT</a:t>
            </a:r>
            <a:endParaRPr/>
          </a:p>
          <a:p>
            <a:pPr indent="-342900" lvl="0" marL="34290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ĐT: 0903433118; E mail: </a:t>
            </a:r>
            <a:r>
              <a:rPr b="0" i="0" lang="en-US" sz="2400" u="sng">
                <a:solidFill>
                  <a:schemeClr val="hlink"/>
                </a:solidFill>
                <a:hlinkClick r:id="rId3"/>
              </a:rPr>
              <a:t>dadung@moet.edu.vn</a:t>
            </a:r>
            <a:endParaRPr/>
          </a:p>
          <a:p>
            <a:pPr indent="-342900" lvl="0" marL="34290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Hà Nội, 2018</a:t>
            </a:r>
            <a:endParaRPr/>
          </a:p>
          <a:p>
            <a:pPr indent="-342900" lvl="0" marL="34290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LỖI THƯỜNG GẶP CỦA </a:t>
            </a:r>
            <a:b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BÁO CÁO TỰ ĐÁNH GIÁ</a:t>
            </a:r>
            <a:endParaRPr/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Điểm mạnh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Xác định không đúng điểm mạnh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mô tả hiện trạng không mô tả, nhưng lại có điểm mạnh ở mục Điểm mạnh (VD: Không viết HT, PHT bao nhiêu tuổi, Điểm mạnh lại viết là trẻ)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quá nhiều điểm mạnh (Báo cáo thành tích)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LỖI THƯỜNG GẶP CỦA </a:t>
            </a:r>
            <a:b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BÁO CÁO TỰ ĐÁNH GIÁ</a:t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Điểm yếu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Xác định không đúng điểm yếu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mô tả hiện trạng không mô tả, nhưng lại có điểm yếu ở mục Điểm yếu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quá nhiều hoặc quá ít điểm yếu</a:t>
            </a:r>
            <a:endParaRPr/>
          </a:p>
          <a:p>
            <a:pPr indent="-609600" lvl="0" marL="6096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Mâu thuẫn với điểm mạnh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LỖI THƯỜNG GẶP CỦA </a:t>
            </a:r>
            <a:b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BÁO CÁO TỰ ĐÁNH GIÁ</a:t>
            </a:r>
            <a:endParaRPr/>
          </a:p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Điểm yếu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Xác định không đúng điểm yếu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mô tả hiện trạng không mô tả, nhưng lại có điểm yếu ở mục Điểm mạnh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quá nhiều hoặc quá ít điểm yếu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Mâu thuẫn với điểm mạnh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LỖI THƯỜNG GẶP CỦA </a:t>
            </a:r>
            <a:b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BÁO CÁO TỰ ĐÁNH GIÁ</a:t>
            </a:r>
            <a:endParaRPr/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304800" y="1600200"/>
            <a:ext cx="8382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Kế hoạch cải tiến chất lượng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Xác định không đúng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 không cụ thể: không có giải pháp, biện pháp cụ thể? Không rõ ai làm ? Tài chính ? Lúc nào thực hiện, khi nào kết thúc ? Có tính khả thi và thực tiễn ?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 chỉ chú ý đến khắc phục điểm yếu, không chú ý đến củng cố, duy trì điểm mạnh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 lớn, các nhà trường chưa thực sự chú ý đến xây dựng KH cải tiến chất lượng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LỖI THƯỜNG GẶP CỦA </a:t>
            </a:r>
            <a:b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BÁO CÁO TỰ ĐÁNH GIÁ</a:t>
            </a:r>
            <a:endParaRPr/>
          </a:p>
        </p:txBody>
      </p:sp>
      <p:sp>
        <p:nvSpPr>
          <p:cNvPr id="163" name="Google Shape;163;p26"/>
          <p:cNvSpPr txBox="1"/>
          <p:nvPr>
            <p:ph idx="1" type="body"/>
          </p:nvPr>
        </p:nvSpPr>
        <p:spPr>
          <a:xfrm>
            <a:off x="533400" y="28194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Tự đánh giá:</a:t>
            </a:r>
            <a:endParaRPr/>
          </a:p>
          <a:p>
            <a:pPr indent="-609600" lvl="0" marL="6096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 đánh giá đúng thường gặp nhiều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idx="1" type="body"/>
          </p:nvPr>
        </p:nvSpPr>
        <p:spPr>
          <a:xfrm>
            <a:off x="533400" y="1981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TRÂN TRỌNG CẢM ƠN!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533400" y="3048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PHIẾU ĐÁNH GIÁ TIÊU CHÍ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609600" y="1219200"/>
            <a:ext cx="8229600" cy="536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Sản phẩm cá nhân của từng thành viên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Khoảng thời gian viết: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Nghiên cứu hồ sơ: Cá nhân viết, gửi các thành viên khác trong đoàn trao đổi, thảo luận.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Khảo sát chính thức: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Trên cở sở kết quả điều tra, quan sát, thảo luận, ghi bổ sung những phát hiện mới vào Phiếu 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Hoàn thiện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AutoNum type="arabicPeriod" startAt="3"/>
            </a:pPr>
            <a:r>
              <a:rPr b="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Đặc biệt quan trọng, vì để viết: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BC kết quả nghiên cứu hồ sơ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BC kết quả khảo sát chính thức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i="0" lang="en-US" sz="28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BC đánh giá ngoài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533400" y="3048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762000" y="1295400"/>
            <a:ext cx="7467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Điểm mạnh</a:t>
            </a:r>
            <a:endParaRPr/>
          </a:p>
          <a:p>
            <a:pPr indent="-514350" lvl="0" marL="514350" rtl="0" algn="just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Điểm yếu</a:t>
            </a:r>
            <a:endParaRPr/>
          </a:p>
          <a:p>
            <a:pPr indent="-514350" lvl="0" marL="514350" rtl="0" algn="just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Kế hoạch cải tiến chất lượng</a:t>
            </a:r>
            <a:endParaRPr/>
          </a:p>
          <a:p>
            <a:pPr indent="-514350" lvl="0" marL="514350" rtl="0" algn="just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Những nội dung chưa rõ cần kiểm tra lại, cần bổ sung minh chứng</a:t>
            </a:r>
            <a:endParaRPr/>
          </a:p>
          <a:p>
            <a:pPr indent="-514350" lvl="0" marL="514350" rtl="0" algn="just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Đánh giá tiêu chí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533400" y="3048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ĐIỂM MẠNH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609600" y="1295400"/>
            <a:ext cx="78486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Đánh giá việc xác định điểm mạnh của nhà trường và ý kiến đề xuất: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Điểm mạnh do nhà trường xác định có trong mục mô tả hiện trạng không?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đúng, đủ không (có phù hợp với yêu cầu)?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phải là điểm mạnh nhất không ?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đồng ý với điểm mạnh do nhà trường đưa ra không ? 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Nếu không đồng ý, có ý kiến đề xuất thế nào?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533400" y="3048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ĐIỂM YẾU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457200" y="1295400"/>
            <a:ext cx="8001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Đánh giá việc xác định điểm yếu của nhà trường và ý kiến đề xuất: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Điểm yếu do nhà trường xác định có trong mục mô tả hiện trạng không?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đúng, đủ không (có phù hợp với yêu cầu)?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phải là điểm yếu nhất không ?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đồng ý với điểm yếu do nhà trường đưa ra không ? </a:t>
            </a:r>
            <a:endParaRPr/>
          </a:p>
          <a:p>
            <a:pPr indent="-304800" lvl="1" marL="7620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Nếu không đồng ý, có ý kiến đề xuất thế nào?</a:t>
            </a:r>
            <a:endParaRPr/>
          </a:p>
          <a:p>
            <a:pPr indent="-1524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533400" y="3048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KẾ HOẠCH CẢI TIẾN CHẤT LƯỢNG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304800" y="990600"/>
            <a:ext cx="85344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3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Đánh giá việc xác định KH của nhà trường và ý kiến đề xuất:</a:t>
            </a:r>
            <a:endParaRPr b="0" i="0" sz="3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phát huy điểm mạnh và khắc phục điểm yếu không ?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phù hợp với các nguồn lực của nhà trường không ? Có tính khả thi không ?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nêu rõ thời gian thực hiện, thời gian hoàn thành; ai thực hiện; cần những nguồn lực nào ?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đồng ý với kế hoạch do nhà trường đưa ra không ? 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Nếu không đồng ý, có ý kiến đề xuất 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81000" y="304800"/>
            <a:ext cx="8458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NHỮNG NỘI DUNG CHƯA RÕ CẦN KIỂM TRA LẠI, CẦN BỔ SUNG MINH CHỨNG</a:t>
            </a:r>
            <a:r>
              <a:rPr b="0" i="0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685800" y="1905000"/>
            <a:ext cx="80772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mỗi tiêu chí, nội dung nào chưa rõ cần kiểm tra lại ?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Bổ sung những minh chứng nào 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381000" y="457200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ĐÁNH GIÁ TIÊU CHÍ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685800" y="1905000"/>
            <a:ext cx="80772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Đạt/ không đạt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LỖI THƯỜNG GẶP CỦA </a:t>
            </a:r>
            <a:b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BÁO CÁO TỰ ĐÁNH GIÁ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457200" y="1295400"/>
            <a:ext cx="84582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 tả hiện trạng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thiếu, thừa, sai nội hàm (yêu cầu)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Thiếu minh chứng hoặc minh chứng không thuyết phục hoặc mã hóa MC không đúng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quá ngắn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trả lời trực tiếp các yêu cầu của chỉ số (Ví dụ: Có HT, Phó HT? Có đủ HT, PHT). Hạn chế, khó xác định được điểm mạnh, điểm yếu và KH cải tiến chất lượng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quá dài,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dẫn đến viết ngoài nội hàm, thiếu MC hoặc có nhiều MC không thuyết phục</a:t>
            </a:r>
            <a:endParaRPr/>
          </a:p>
          <a:p>
            <a:pPr indent="-609600" lvl="0" marL="6096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Chính tả, diễn đạt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